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57" r:id="rId4"/>
    <p:sldId id="258" r:id="rId5"/>
    <p:sldId id="261" r:id="rId6"/>
    <p:sldId id="281" r:id="rId7"/>
    <p:sldId id="263" r:id="rId8"/>
    <p:sldId id="271" r:id="rId9"/>
    <p:sldId id="270" r:id="rId10"/>
    <p:sldId id="264" r:id="rId11"/>
    <p:sldId id="265" r:id="rId12"/>
    <p:sldId id="266" r:id="rId13"/>
    <p:sldId id="273" r:id="rId14"/>
    <p:sldId id="274" r:id="rId15"/>
    <p:sldId id="272" r:id="rId16"/>
    <p:sldId id="275" r:id="rId17"/>
    <p:sldId id="269" r:id="rId18"/>
    <p:sldId id="268" r:id="rId19"/>
    <p:sldId id="277" r:id="rId20"/>
    <p:sldId id="282" r:id="rId21"/>
    <p:sldId id="283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79"/>
  </p:normalViewPr>
  <p:slideViewPr>
    <p:cSldViewPr snapToGrid="0" snapToObjects="1">
      <p:cViewPr varScale="1">
        <p:scale>
          <a:sx n="93" d="100"/>
          <a:sy n="93" d="100"/>
        </p:scale>
        <p:origin x="216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07A4E-86A8-274C-859D-05E983F42A2E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83496-302B-BB48-A86B-CA3CDEED6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2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ADBCB-C67C-14E0-5127-BFB6AEDB3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9D893-6A34-C269-7AC2-BCDC255D3B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C8468-C83B-4A04-0097-4D8B164C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67E7E-4A0B-651C-0B45-E26455823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471ED-887E-5249-D5D6-6EF92314F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7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55C37-5345-D218-4FD8-7B89FB608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0CAE04-71CA-0B56-7D0C-CAF9B40C22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B95C6-D80B-4FE2-2DEB-13FE5E137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7327D-CA8F-EA49-BC08-52AF6FFC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C715E-C626-B796-E0C7-54BC5983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6EBB74-6321-B7F5-A040-2E4B32E1A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7E0E5-CA15-3A91-0347-8B93258B1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05994-350A-E469-7835-FF4179130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49F76-3BB3-8BA5-D226-94423D97F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3370C-EEFC-B30C-CA8D-21D0E428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5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9CB1-3A57-4D24-AF12-D847AE41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1B1E7-7A30-AE40-5B29-8C386AD8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6B6E9-EDA3-352F-F2D0-9232D959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C7AC1-A790-2335-EECC-619FDF9B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14058-6548-29CA-62C6-203D9899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8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5683-0C5B-A102-8876-22C4A49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119D8-97A2-30F9-9C53-B33ABCFA7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A559BA-CA67-6CAE-9D8F-0C89B8FD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DC5B3-4D77-5D5C-EE20-323E345F4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80236-E260-2F74-A1AF-54458C3E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0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37BFE-FBBC-7D9B-E557-A5F4664C2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D7099-4476-53C3-03DE-5FBC45C78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57A57-E984-5CAD-97F9-F19E1FCA45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E450F-F1C9-FF13-322D-2DBD2E0E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F516E-24D9-0835-12CF-DC840BB81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53D43-7B57-3BFF-EEF6-270051B2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4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27C1E-5DBF-C317-CDF2-0AEBBA304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8B0BE0-99CA-F995-8C22-7E055A65B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83BA2-BF83-2D6B-D92E-344994ADC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8C8172-2C3B-6FD2-9A11-AA46BA4C9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5F298-51C7-BE1B-DD32-CEF35CCD9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45A0EF-E5F2-69DA-4DC4-F61CB91A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F2F8A5-477B-D3F0-C713-A58240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802643-83C3-09DA-0D61-B1289BB8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3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B77CC-5E84-6BCC-3D81-5558DC12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87999F-EA1D-1908-1AE2-A4459BB7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0EB60D-49B4-8A26-C6F9-5962AC772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669FF-DB2B-4DB8-C9FE-A2FD52E3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8C36E-0DEE-EC1A-F2D1-A831DB599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608F2-A107-C9B5-EA55-064F967D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31AB1-299F-4D6C-ECE5-879E3E39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FE6B-4320-93EC-390A-F4694539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AB62-96E8-38C7-A57B-9DD9A9F748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9BC95-FD3B-2E37-EAB4-BA2B5C197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C922ED-65E0-6CEB-5401-1A0C0ADA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4D3BD-056E-18D8-DD1A-5E0ED041A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18B04-E7E4-E70B-4791-C9C8C813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13D5-64DE-65AE-25CF-06B9BDE3B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99AC5-7A68-AF86-3CD1-0A9C505A4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C39AE-63AC-DD40-4364-77C9359CE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F00CD-D135-39D2-EFD3-CF569AD2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8B16EE-A205-1575-33E2-41DF7AFF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BD8CD-EFD6-B1D1-04FD-99AF5214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4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D0A09-C908-AA3C-C5C1-D7AD9215F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4B49B-C856-78BF-48AC-20F63CEBF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C7A0C-838A-0BFF-1BFD-C8A883FC1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8BB2F-5CE6-1840-910C-10828F1E9AB7}" type="datetimeFigureOut">
              <a:rPr lang="en-US" smtClean="0"/>
              <a:t>6/24/22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FDD42-E078-2E4C-5D96-9B5A12B429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E24AF-6902-2C26-2B11-8CEBFB79D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A6531-6E7E-0342-BB70-B0E895E9E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ell MT" panose="020205030603050203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ell MT" panose="020205030603050203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ell MT" panose="020205030603050203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ell MT" panose="020205030603050203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ll MT" panose="020205030603050203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ell MT" panose="020205030603050203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hub.com/Alebuenoaz/LSTM-and-GRU-Time-Series-Forecasting/blob/main/RNN_multi.ipynb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lebuenoaz/LSTM-and-GRU-Time-Series-Forecasti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gvelarde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70BEE-EAC8-E315-88F6-2BEF85C44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465" y="1041400"/>
            <a:ext cx="10279117" cy="2387600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Bell MT" panose="02020503060305020303" pitchFamily="18" charset="77"/>
              </a:rPr>
              <a:t>An Open-Source and Reproducible Implementation of LSTM and GRU Networks for Time Series Forecasting </a:t>
            </a:r>
            <a:endParaRPr lang="en-US" sz="4800" dirty="0">
              <a:latin typeface="Bell MT" panose="02020503060305020303" pitchFamily="18" charset="77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DF301-A93C-212B-0E00-689589DA5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112"/>
            <a:ext cx="9144000" cy="1655762"/>
          </a:xfrm>
        </p:spPr>
        <p:txBody>
          <a:bodyPr/>
          <a:lstStyle/>
          <a:p>
            <a:r>
              <a:rPr lang="en-US" b="1" dirty="0">
                <a:latin typeface="Bell MT" panose="02020503060305020303" pitchFamily="18" charset="77"/>
              </a:rPr>
              <a:t>Gissel Velarde, Pedro </a:t>
            </a:r>
            <a:r>
              <a:rPr lang="en-US" b="1" dirty="0" err="1">
                <a:latin typeface="Bell MT" panose="02020503060305020303" pitchFamily="18" charset="77"/>
              </a:rPr>
              <a:t>Brañez</a:t>
            </a:r>
            <a:r>
              <a:rPr lang="en-US" b="1" dirty="0">
                <a:latin typeface="Bell MT" panose="02020503060305020303" pitchFamily="18" charset="77"/>
              </a:rPr>
              <a:t>, Alejandro Bueno, </a:t>
            </a:r>
          </a:p>
          <a:p>
            <a:r>
              <a:rPr lang="en-US" b="1" dirty="0">
                <a:latin typeface="Bell MT" panose="02020503060305020303" pitchFamily="18" charset="77"/>
              </a:rPr>
              <a:t>Rodrigo Heredia, and Mateo Lopez-</a:t>
            </a:r>
            <a:r>
              <a:rPr lang="en-US" b="1" dirty="0" err="1">
                <a:latin typeface="Bell MT" panose="02020503060305020303" pitchFamily="18" charset="77"/>
              </a:rPr>
              <a:t>Ledezma</a:t>
            </a:r>
            <a:r>
              <a:rPr lang="en-US" b="1" dirty="0">
                <a:latin typeface="Bell MT" panose="02020503060305020303" pitchFamily="18" charset="77"/>
              </a:rPr>
              <a:t> </a:t>
            </a:r>
          </a:p>
          <a:p>
            <a:r>
              <a:rPr lang="en-US" b="1" dirty="0">
                <a:latin typeface="Bell MT" panose="02020503060305020303" pitchFamily="18" charset="77"/>
              </a:rPr>
              <a:t>Independent, Bolivia </a:t>
            </a:r>
            <a:endParaRPr lang="en-US" dirty="0">
              <a:latin typeface="Bell MT" panose="02020503060305020303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57FAF-33C8-5ABB-08F7-5A819B9C3BB8}"/>
              </a:ext>
            </a:extLst>
          </p:cNvPr>
          <p:cNvSpPr txBox="1"/>
          <p:nvPr/>
        </p:nvSpPr>
        <p:spPr>
          <a:xfrm>
            <a:off x="251791" y="6163125"/>
            <a:ext cx="115558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Bell MT" panose="02020503060305020303" pitchFamily="18" charset="77"/>
              </a:rPr>
              <a:t>Presented at the 8th International Conference on Time Series and Forecasting ITISE 2022,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77"/>
              </a:rPr>
              <a:t>27th-30th June, Gran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77"/>
              </a:rPr>
              <a:t>Canaria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Bell MT" panose="02020503060305020303" pitchFamily="18" charset="77"/>
              </a:rPr>
              <a:t>, Spain</a:t>
            </a:r>
          </a:p>
        </p:txBody>
      </p:sp>
    </p:spTree>
    <p:extLst>
      <p:ext uri="{BB962C8B-B14F-4D97-AF65-F5344CB8AC3E}">
        <p14:creationId xmlns:p14="http://schemas.microsoft.com/office/powerpoint/2010/main" val="2157370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A75D-5BDD-C3B0-C9A7-D1F9EAAD6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BANKEX Dataset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0D587-4D5D-66CF-514B-7790CC171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319" y="1264823"/>
            <a:ext cx="7599400" cy="43283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C902BF-290C-B669-5BED-9DD2F4DC8970}"/>
              </a:ext>
            </a:extLst>
          </p:cNvPr>
          <p:cNvSpPr txBox="1"/>
          <p:nvPr/>
        </p:nvSpPr>
        <p:spPr>
          <a:xfrm>
            <a:off x="966953" y="5573236"/>
            <a:ext cx="7422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URWPalladioL"/>
              </a:rPr>
              <a:t>Closing Price in Indian Rupee (INR). </a:t>
            </a:r>
          </a:p>
          <a:p>
            <a:pPr algn="ctr"/>
            <a:r>
              <a:rPr lang="en-US" sz="1800" dirty="0">
                <a:effectLst/>
                <a:latin typeface="URWPalladioL"/>
              </a:rPr>
              <a:t>Daily samples retrieved between 12 July  2005 and 3 November 2017</a:t>
            </a:r>
          </a:p>
          <a:p>
            <a:pPr algn="ctr"/>
            <a:r>
              <a:rPr lang="en-US" dirty="0"/>
              <a:t>All time series with 3 032 samples </a:t>
            </a:r>
            <a:r>
              <a:rPr lang="en-US" sz="1800" dirty="0">
                <a:effectLst/>
                <a:latin typeface="URWPalladioL"/>
              </a:rPr>
              <a:t> </a:t>
            </a:r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C639F391-6526-D55C-4DF7-C38134371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12541" y="1535331"/>
            <a:ext cx="2812762" cy="30080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9C5A4-C9D7-1B13-32AC-50D8B20B7DBC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1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FA612-7BE5-AB9E-277A-85F094206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50" y="79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BANKEX Dataset Normalized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4D8C39-C1C8-E103-35A8-6BE0BE3BB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123" y="1136649"/>
            <a:ext cx="7364577" cy="4278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A40DF4-A4FC-9480-40A1-4B19E61FABA3}"/>
              </a:ext>
            </a:extLst>
          </p:cNvPr>
          <p:cNvSpPr txBox="1"/>
          <p:nvPr/>
        </p:nvSpPr>
        <p:spPr>
          <a:xfrm>
            <a:off x="1142124" y="5481636"/>
            <a:ext cx="73645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URWPalladioL"/>
              </a:rPr>
              <a:t>Daily samples retrieved between </a:t>
            </a:r>
            <a:r>
              <a:rPr lang="en-US" dirty="0">
                <a:latin typeface="URWPalladioL"/>
              </a:rPr>
              <a:t>12 July  2005 and 3 November 2017</a:t>
            </a:r>
            <a:endParaRPr lang="en-US" sz="1800" dirty="0">
              <a:effectLst/>
              <a:latin typeface="URWPalladioL"/>
            </a:endParaRPr>
          </a:p>
          <a:p>
            <a:pPr algn="ctr"/>
            <a:r>
              <a:rPr lang="en-US" dirty="0"/>
              <a:t>All time series with 3 032 samples </a:t>
            </a:r>
            <a:r>
              <a:rPr lang="en-US" sz="1800" dirty="0">
                <a:effectLst/>
                <a:latin typeface="URWPalladioL"/>
              </a:rPr>
              <a:t> </a:t>
            </a:r>
            <a:endParaRPr lang="en-US" dirty="0"/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84E3BAC0-BAF0-F1EE-580A-5EFC2C057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3916" y="1376364"/>
            <a:ext cx="2812762" cy="30080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8E0F7-F158-88C4-B94A-67A3BD2DE2CB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4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AD5DA-9D96-052B-2130-3A865C188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Activities Dataset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26951D-DF18-B74D-E7CE-D20EDFD40011}"/>
              </a:ext>
            </a:extLst>
          </p:cNvPr>
          <p:cNvSpPr txBox="1"/>
          <p:nvPr/>
        </p:nvSpPr>
        <p:spPr>
          <a:xfrm>
            <a:off x="3430588" y="5644633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Synthetic dataset. First 100 samples. </a:t>
            </a:r>
            <a:r>
              <a:rPr lang="en-US" sz="1800" dirty="0">
                <a:effectLst/>
                <a:latin typeface="URWPalladioL"/>
              </a:rPr>
              <a:t>3 584 samples per series </a:t>
            </a:r>
            <a:endParaRPr lang="en-US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A4D382-3079-5B6E-1E00-F4AFCA1AB9ED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584784AE-8152-373F-D6E3-8FA4FE802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588" y="1690688"/>
            <a:ext cx="5330518" cy="36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30FE-C772-423E-2E64-4A172C47C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Evaluation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F51F66-D8EA-DE3C-CC17-EEBCD09E10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0352"/>
            <a:ext cx="10515600" cy="19629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15C68C-641F-11B1-4173-749CAE60A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921" y="3970030"/>
            <a:ext cx="10227879" cy="11097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A59BB8-4F37-3FCC-D488-33253E5B7766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0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7FFCC-697E-4B79-37D3-457E9063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ll MT" panose="02020503060305020303" pitchFamily="18" charset="77"/>
              </a:rPr>
              <a:t>Evaluation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FC815B-469D-C420-DDE4-46FEE1B25FD9}"/>
              </a:ext>
            </a:extLst>
          </p:cNvPr>
          <p:cNvGrpSpPr/>
          <p:nvPr/>
        </p:nvGrpSpPr>
        <p:grpSpPr>
          <a:xfrm>
            <a:off x="412750" y="1777231"/>
            <a:ext cx="11366500" cy="3543300"/>
            <a:chOff x="412750" y="1777231"/>
            <a:chExt cx="11366500" cy="35433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8BA7CD-155C-CCDE-885E-22A2AAAFD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1777231"/>
              <a:ext cx="11366500" cy="35433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0ED6F8-2EFE-A86B-4B3D-F6767DF25C5E}"/>
                </a:ext>
              </a:extLst>
            </p:cNvPr>
            <p:cNvSpPr/>
            <p:nvPr/>
          </p:nvSpPr>
          <p:spPr>
            <a:xfrm>
              <a:off x="2858814" y="4971393"/>
              <a:ext cx="8786648" cy="349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B9B37D-37AB-1923-8809-187C9640A929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5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ED74876B-1350-618C-D3E5-F58E82225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07" y="176768"/>
            <a:ext cx="9372600" cy="2895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CB4D87-FFF7-916D-377E-821425026ED2}"/>
              </a:ext>
            </a:extLst>
          </p:cNvPr>
          <p:cNvSpPr/>
          <p:nvPr/>
        </p:nvSpPr>
        <p:spPr>
          <a:xfrm>
            <a:off x="4105244" y="2122701"/>
            <a:ext cx="872359" cy="62818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DC7714-96B4-367F-F7E1-F5C5E8ADCB66}"/>
              </a:ext>
            </a:extLst>
          </p:cNvPr>
          <p:cNvSpPr/>
          <p:nvPr/>
        </p:nvSpPr>
        <p:spPr>
          <a:xfrm>
            <a:off x="6705600" y="2100463"/>
            <a:ext cx="2081048" cy="62818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E7D336-9E41-A5D5-5DE3-058184012CF8}"/>
              </a:ext>
            </a:extLst>
          </p:cNvPr>
          <p:cNvGrpSpPr/>
          <p:nvPr/>
        </p:nvGrpSpPr>
        <p:grpSpPr>
          <a:xfrm>
            <a:off x="1581807" y="3288784"/>
            <a:ext cx="9105900" cy="2806700"/>
            <a:chOff x="1581807" y="3288784"/>
            <a:chExt cx="9105900" cy="2806700"/>
          </a:xfrm>
        </p:grpSpPr>
        <p:pic>
          <p:nvPicPr>
            <p:cNvPr id="17" name="Picture 16" descr="Table&#10;&#10;Description automatically generated">
              <a:extLst>
                <a:ext uri="{FF2B5EF4-FFF2-40B4-BE49-F238E27FC236}">
                  <a16:creationId xmlns:a16="http://schemas.microsoft.com/office/drawing/2014/main" id="{B240D7A6-3637-40B4-1FBD-C7CB68AE4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807" y="3288784"/>
              <a:ext cx="9105900" cy="28067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266C5EE-4EF7-B4A7-7BBE-5FC62BE0B00B}"/>
                </a:ext>
              </a:extLst>
            </p:cNvPr>
            <p:cNvSpPr/>
            <p:nvPr/>
          </p:nvSpPr>
          <p:spPr>
            <a:xfrm>
              <a:off x="3058509" y="5155324"/>
              <a:ext cx="872359" cy="677439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1183C4-08DB-0043-4D6B-9A0F4F70F1BE}"/>
                </a:ext>
              </a:extLst>
            </p:cNvPr>
            <p:cNvSpPr/>
            <p:nvPr/>
          </p:nvSpPr>
          <p:spPr>
            <a:xfrm>
              <a:off x="6873108" y="5155325"/>
              <a:ext cx="872359" cy="677438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1A83BF-8725-BCCE-882F-6428AB03363B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A2B63-0D6D-F3C1-34F1-D604994290AE}"/>
              </a:ext>
            </a:extLst>
          </p:cNvPr>
          <p:cNvSpPr txBox="1"/>
          <p:nvPr/>
        </p:nvSpPr>
        <p:spPr>
          <a:xfrm>
            <a:off x="3930868" y="6014470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Close-to-Zero RMSE and Close-to-One DA are preferred.</a:t>
            </a:r>
          </a:p>
        </p:txBody>
      </p:sp>
    </p:spTree>
    <p:extLst>
      <p:ext uri="{BB962C8B-B14F-4D97-AF65-F5344CB8AC3E}">
        <p14:creationId xmlns:p14="http://schemas.microsoft.com/office/powerpoint/2010/main" val="194796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CD5B1D-E9C4-1954-A461-354A130BC5BD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5F6477FF-60B2-7040-97FA-1703945C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217" y="381000"/>
            <a:ext cx="9423400" cy="304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4D76F0B-95A7-4EA1-160C-36E8C661E309}"/>
              </a:ext>
            </a:extLst>
          </p:cNvPr>
          <p:cNvGrpSpPr/>
          <p:nvPr/>
        </p:nvGrpSpPr>
        <p:grpSpPr>
          <a:xfrm>
            <a:off x="1433567" y="3213835"/>
            <a:ext cx="9156700" cy="2946400"/>
            <a:chOff x="1433567" y="3213835"/>
            <a:chExt cx="9156700" cy="2946400"/>
          </a:xfrm>
        </p:grpSpPr>
        <p:pic>
          <p:nvPicPr>
            <p:cNvPr id="14" name="Picture 13" descr="Table&#10;&#10;Description automatically generated">
              <a:extLst>
                <a:ext uri="{FF2B5EF4-FFF2-40B4-BE49-F238E27FC236}">
                  <a16:creationId xmlns:a16="http://schemas.microsoft.com/office/drawing/2014/main" id="{3F885183-E22A-AFD7-C309-3B7086D3B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567" y="3213835"/>
              <a:ext cx="9156700" cy="2946400"/>
            </a:xfrm>
            <a:prstGeom prst="rect">
              <a:avLst/>
            </a:prstGeom>
          </p:spPr>
        </p:pic>
        <p:pic>
          <p:nvPicPr>
            <p:cNvPr id="5" name="Picture 4" descr="Logo&#10;&#10;Description automatically generated with low confidence">
              <a:extLst>
                <a:ext uri="{FF2B5EF4-FFF2-40B4-BE49-F238E27FC236}">
                  <a16:creationId xmlns:a16="http://schemas.microsoft.com/office/drawing/2014/main" id="{41B7E2D2-B624-C882-42B8-6C09BCB7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2811" y="3280095"/>
              <a:ext cx="3187700" cy="6096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08C1B2-C11B-E73E-2956-A14E3CA36FDD}"/>
              </a:ext>
            </a:extLst>
          </p:cNvPr>
          <p:cNvSpPr txBox="1"/>
          <p:nvPr/>
        </p:nvSpPr>
        <p:spPr>
          <a:xfrm>
            <a:off x="3930868" y="6014470"/>
            <a:ext cx="564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77"/>
              </a:rPr>
              <a:t>Close-to-Zero RMSE and Close-to-One DA are preferred.</a:t>
            </a:r>
          </a:p>
        </p:txBody>
      </p:sp>
    </p:spTree>
    <p:extLst>
      <p:ext uri="{BB962C8B-B14F-4D97-AF65-F5344CB8AC3E}">
        <p14:creationId xmlns:p14="http://schemas.microsoft.com/office/powerpoint/2010/main" val="36222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863A1D-46CC-758B-E40F-40A818E8B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9111" y="256381"/>
            <a:ext cx="8386632" cy="491569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57B9FB-E667-DEB9-5E25-83A371C060F5}"/>
              </a:ext>
            </a:extLst>
          </p:cNvPr>
          <p:cNvSpPr txBox="1"/>
          <p:nvPr/>
        </p:nvSpPr>
        <p:spPr>
          <a:xfrm>
            <a:off x="2191406" y="5172075"/>
            <a:ext cx="76620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URWPalladioL"/>
              </a:rPr>
              <a:t>An example of 1-step ahead forecast. Actual and predicted closing price over the first 100 days of the test set Yes Bank. Closing Price in Indian Rupee (INR).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31253C-FE3B-5082-8E09-908D63A41F0B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2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6916CF-9E84-AED5-C795-06014E6F8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027906"/>
            <a:ext cx="5016500" cy="3327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68C874-57A2-400D-4D60-536E359E7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545" y="1027906"/>
            <a:ext cx="4940300" cy="332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EA582F-F2CA-67CC-AA5D-CA5B037AA3DC}"/>
              </a:ext>
            </a:extLst>
          </p:cNvPr>
          <p:cNvSpPr txBox="1"/>
          <p:nvPr/>
        </p:nvSpPr>
        <p:spPr>
          <a:xfrm>
            <a:off x="7809187" y="4469654"/>
            <a:ext cx="1786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Activities dataset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11448-A2C2-9947-76DA-F9B1AD7A8C9A}"/>
              </a:ext>
            </a:extLst>
          </p:cNvPr>
          <p:cNvSpPr txBox="1"/>
          <p:nvPr/>
        </p:nvSpPr>
        <p:spPr>
          <a:xfrm>
            <a:off x="2839590" y="4469654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BANKEX dataset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2592A4-6036-4800-A733-F3FEF92B030F}"/>
              </a:ext>
            </a:extLst>
          </p:cNvPr>
          <p:cNvSpPr txBox="1"/>
          <p:nvPr/>
        </p:nvSpPr>
        <p:spPr>
          <a:xfrm>
            <a:off x="4309241" y="53805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URWPalladioL"/>
              </a:rPr>
              <a:t>Examples of 20-step ahead forecast.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68269E-9DF5-2D7F-E45B-BC896F7D09A4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565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48585-F7CA-B193-C709-8041FEA7D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25974-661A-4612-3346-91D32ACA6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1305"/>
            <a:ext cx="10770704" cy="3995181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The networks can be successfully trained with a single time series:</a:t>
            </a:r>
          </a:p>
          <a:p>
            <a:pPr lvl="1"/>
            <a:r>
              <a:rPr lang="en-US" sz="3200" dirty="0"/>
              <a:t>If the dataset contains patterns that repeat, even with certain variation.</a:t>
            </a:r>
          </a:p>
          <a:p>
            <a:r>
              <a:rPr lang="en-US" sz="3600" dirty="0"/>
              <a:t>We failed to find an architecture that would outperform a baseline on stock market data. </a:t>
            </a:r>
          </a:p>
          <a:p>
            <a:pPr lvl="1"/>
            <a:r>
              <a:rPr lang="en-US" sz="3200" dirty="0"/>
              <a:t>Either the method is not appropriate, or </a:t>
            </a:r>
          </a:p>
          <a:p>
            <a:pPr lvl="1"/>
            <a:r>
              <a:rPr lang="en-US" sz="3200" dirty="0"/>
              <a:t>some information is not reflected in stock market series alone.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438546-2113-6DA9-48CC-941F09598AF1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5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E3CF-7998-4260-6533-3D3B7CAEF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ell MT" panose="02020503060305020303" pitchFamily="18" charset="77"/>
              </a:rPr>
              <a:t>Why open-source?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6BC55-5DB7-92BA-93DE-AA131771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2116"/>
            <a:ext cx="10515600" cy="32275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>
                <a:latin typeface="Bell MT" panose="02020503060305020303" pitchFamily="18" charset="77"/>
              </a:rPr>
              <a:t>We found it challenging</a:t>
            </a:r>
            <a:r>
              <a:rPr lang="en-US" sz="3200" dirty="0"/>
              <a:t> to</a:t>
            </a:r>
            <a:r>
              <a:rPr lang="en-US" sz="3200" dirty="0">
                <a:latin typeface="Bell MT" panose="02020503060305020303" pitchFamily="18" charset="77"/>
              </a:rPr>
              <a:t> compare our own work with closely related studies</a:t>
            </a:r>
          </a:p>
          <a:p>
            <a:pPr lvl="2"/>
            <a:r>
              <a:rPr lang="en-US" sz="3200" dirty="0">
                <a:latin typeface="Bell MT" panose="02020503060305020303" pitchFamily="18" charset="77"/>
              </a:rPr>
              <a:t>Methods were described but implementations </a:t>
            </a:r>
            <a:r>
              <a:rPr lang="en-US" sz="3200" dirty="0"/>
              <a:t>were</a:t>
            </a:r>
            <a:r>
              <a:rPr lang="en-US" sz="3200" dirty="0">
                <a:latin typeface="Bell MT" panose="02020503060305020303" pitchFamily="18" charset="77"/>
              </a:rPr>
              <a:t> not shared</a:t>
            </a:r>
          </a:p>
          <a:p>
            <a:pPr lvl="2"/>
            <a:r>
              <a:rPr lang="en-US" sz="3200" dirty="0">
                <a:latin typeface="Bell MT" panose="02020503060305020303" pitchFamily="18" charset="77"/>
              </a:rPr>
              <a:t>Datasets </a:t>
            </a:r>
            <a:r>
              <a:rPr lang="en-US" sz="3200" dirty="0"/>
              <a:t>were</a:t>
            </a:r>
            <a:r>
              <a:rPr lang="en-US" sz="3200" dirty="0">
                <a:latin typeface="Bell MT" panose="02020503060305020303" pitchFamily="18" charset="77"/>
              </a:rPr>
              <a:t> not available</a:t>
            </a:r>
          </a:p>
          <a:p>
            <a:pPr lvl="2"/>
            <a:r>
              <a:rPr lang="en-US" sz="3200" dirty="0">
                <a:latin typeface="Bell MT" panose="02020503060305020303" pitchFamily="18" charset="77"/>
              </a:rPr>
              <a:t>Reproducible research</a:t>
            </a:r>
          </a:p>
          <a:p>
            <a:pPr marL="914400" lvl="2" indent="0">
              <a:buNone/>
            </a:pPr>
            <a:endParaRPr lang="en-US" sz="3200" dirty="0">
              <a:latin typeface="Bell MT" panose="020205030603050203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35C1F-4467-C0A5-BC38-72D96755994D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8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202D4-6ECA-3ECD-FC29-E69ED867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ABE9FB-38BF-82C3-0273-619C8F678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69697"/>
            <a:ext cx="10515600" cy="2463194"/>
          </a:xfrm>
        </p:spPr>
      </p:pic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985C977-F975-BD8A-B6A1-45ABF2208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234"/>
            <a:ext cx="12192000" cy="62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3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8BCA9-1EDD-FEE5-4AE9-C0283D5FC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 tooltip="RNN_multi.ipynb"/>
              </a:rPr>
              <a:t>RNN_multi.ipynb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7EAE40C-F9D6-32B1-8E99-28A24177C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71" y="2422625"/>
            <a:ext cx="11926058" cy="2635758"/>
          </a:xfrm>
        </p:spPr>
      </p:pic>
    </p:spTree>
    <p:extLst>
      <p:ext uri="{BB962C8B-B14F-4D97-AF65-F5344CB8AC3E}">
        <p14:creationId xmlns:p14="http://schemas.microsoft.com/office/powerpoint/2010/main" val="2955495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1A6363EF-AD4C-A729-93F6-F113EE501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373" y="2909532"/>
            <a:ext cx="20828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E304BC-FC3F-7271-73E1-07D4A09D867C}"/>
              </a:ext>
            </a:extLst>
          </p:cNvPr>
          <p:cNvSpPr txBox="1"/>
          <p:nvPr/>
        </p:nvSpPr>
        <p:spPr>
          <a:xfrm>
            <a:off x="566683" y="1759164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atin typeface="Bell MT" panose="02020503060305020303" pitchFamily="18" charset="77"/>
              </a:rPr>
              <a:t>Implementation, datasets &amp;  experiments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14484-BD52-1C3C-6677-F1875F5A0317}"/>
              </a:ext>
            </a:extLst>
          </p:cNvPr>
          <p:cNvSpPr txBox="1"/>
          <p:nvPr/>
        </p:nvSpPr>
        <p:spPr>
          <a:xfrm>
            <a:off x="8829010" y="1759164"/>
            <a:ext cx="17940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ell MT" panose="02020503060305020303" pitchFamily="18" charset="77"/>
              </a:rPr>
              <a:t>The paper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5B060-20FC-F7CC-DB42-44F99BC6D928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C7A928-A63E-08CF-D595-5624999F924A}"/>
              </a:ext>
            </a:extLst>
          </p:cNvPr>
          <p:cNvSpPr txBox="1"/>
          <p:nvPr/>
        </p:nvSpPr>
        <p:spPr>
          <a:xfrm>
            <a:off x="896509" y="5314891"/>
            <a:ext cx="5669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772B5"/>
                </a:solidFill>
                <a:effectLst/>
                <a:latin typeface="URWPalladioL"/>
                <a:hlinkClick r:id="rId3"/>
              </a:rPr>
              <a:t>https://</a:t>
            </a:r>
            <a:r>
              <a:rPr lang="en-US" sz="1400" dirty="0" err="1">
                <a:solidFill>
                  <a:srgbClr val="0772B5"/>
                </a:solidFill>
                <a:effectLst/>
                <a:latin typeface="URWPalladioL"/>
                <a:hlinkClick r:id="rId3"/>
              </a:rPr>
              <a:t>github.com</a:t>
            </a:r>
            <a:r>
              <a:rPr lang="en-US" sz="1400" dirty="0">
                <a:solidFill>
                  <a:srgbClr val="0772B5"/>
                </a:solidFill>
                <a:effectLst/>
                <a:latin typeface="URWPalladioL"/>
                <a:hlinkClick r:id="rId3"/>
              </a:rPr>
              <a:t>/</a:t>
            </a:r>
            <a:r>
              <a:rPr lang="en-US" sz="1400" dirty="0" err="1">
                <a:solidFill>
                  <a:srgbClr val="0772B5"/>
                </a:solidFill>
                <a:effectLst/>
                <a:latin typeface="URWPalladioL"/>
                <a:hlinkClick r:id="rId3"/>
              </a:rPr>
              <a:t>Alebuenoaz</a:t>
            </a:r>
            <a:r>
              <a:rPr lang="en-US" sz="1400" dirty="0">
                <a:solidFill>
                  <a:srgbClr val="0772B5"/>
                </a:solidFill>
                <a:effectLst/>
                <a:latin typeface="URWPalladioL"/>
                <a:hlinkClick r:id="rId3"/>
              </a:rPr>
              <a:t>/LSTM-and-GRU-Time-Series-Forecasting 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E15E5F-D051-5D61-C073-536B33E01869}"/>
              </a:ext>
            </a:extLst>
          </p:cNvPr>
          <p:cNvSpPr txBox="1"/>
          <p:nvPr/>
        </p:nvSpPr>
        <p:spPr>
          <a:xfrm>
            <a:off x="7606786" y="5314892"/>
            <a:ext cx="40033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772B5"/>
                </a:solidFill>
                <a:latin typeface="URWPalladioL"/>
                <a:hlinkClick r:id="rId4"/>
              </a:rPr>
              <a:t>https://www.mdpi.com/2673-4591/18/1/30/htm</a:t>
            </a:r>
          </a:p>
        </p:txBody>
      </p:sp>
      <p:pic>
        <p:nvPicPr>
          <p:cNvPr id="3" name="Picture 2" descr="Qr code&#10;&#10;Description automatically generated">
            <a:extLst>
              <a:ext uri="{FF2B5EF4-FFF2-40B4-BE49-F238E27FC236}">
                <a16:creationId xmlns:a16="http://schemas.microsoft.com/office/drawing/2014/main" id="{46AB84A3-6426-FF9B-C5F8-739789BB1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010" y="2960332"/>
            <a:ext cx="19431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3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D885-581A-07F1-CA6F-EEA43944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9CBF3-9A3B-F29E-232D-7646CECF4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336" y="2531754"/>
            <a:ext cx="812800" cy="787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E47F71-4AF2-9DF8-6364-AE4179D06543}"/>
              </a:ext>
            </a:extLst>
          </p:cNvPr>
          <p:cNvGrpSpPr/>
          <p:nvPr/>
        </p:nvGrpSpPr>
        <p:grpSpPr>
          <a:xfrm>
            <a:off x="629840" y="4185067"/>
            <a:ext cx="1495922" cy="1529905"/>
            <a:chOff x="629840" y="4185067"/>
            <a:chExt cx="1495922" cy="152990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3E59677-59A7-979D-40F0-7D4F72C2C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5336" y="4927572"/>
              <a:ext cx="812800" cy="787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825A466-F024-CA9A-0793-194599B7D0F8}"/>
                </a:ext>
              </a:extLst>
            </p:cNvPr>
            <p:cNvSpPr txBox="1"/>
            <p:nvPr/>
          </p:nvSpPr>
          <p:spPr>
            <a:xfrm>
              <a:off x="629840" y="4185067"/>
              <a:ext cx="14959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Stock market</a:t>
              </a:r>
            </a:p>
            <a:p>
              <a:r>
                <a:rPr lang="en-US" dirty="0"/>
                <a:t>10 time series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EA9B62-BADE-6B4B-3137-FE7CDBCC7BF5}"/>
              </a:ext>
            </a:extLst>
          </p:cNvPr>
          <p:cNvSpPr txBox="1"/>
          <p:nvPr/>
        </p:nvSpPr>
        <p:spPr>
          <a:xfrm>
            <a:off x="629840" y="1749493"/>
            <a:ext cx="1495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Activities</a:t>
            </a:r>
          </a:p>
          <a:p>
            <a:r>
              <a:rPr lang="en-US" dirty="0"/>
              <a:t>10 time series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03B20F-5472-D6AA-00AB-9C8CD8BAAF5A}"/>
              </a:ext>
            </a:extLst>
          </p:cNvPr>
          <p:cNvGrpSpPr/>
          <p:nvPr/>
        </p:nvGrpSpPr>
        <p:grpSpPr>
          <a:xfrm>
            <a:off x="2647388" y="1690684"/>
            <a:ext cx="3148784" cy="4445417"/>
            <a:chOff x="4138863" y="1690688"/>
            <a:chExt cx="3710771" cy="44454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7C18F1-4D50-09F0-9925-CBB1A6C6E59E}"/>
                </a:ext>
              </a:extLst>
            </p:cNvPr>
            <p:cNvSpPr/>
            <p:nvPr/>
          </p:nvSpPr>
          <p:spPr>
            <a:xfrm>
              <a:off x="4138863" y="1690688"/>
              <a:ext cx="3710771" cy="4445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437685-D00E-AC19-8A39-6EF73830AAC0}"/>
                </a:ext>
              </a:extLst>
            </p:cNvPr>
            <p:cNvSpPr txBox="1"/>
            <p:nvPr/>
          </p:nvSpPr>
          <p:spPr>
            <a:xfrm>
              <a:off x="5379390" y="1876926"/>
              <a:ext cx="1271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Forecasting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58087E-AA87-CE6D-2C32-28DB553B4360}"/>
                </a:ext>
              </a:extLst>
            </p:cNvPr>
            <p:cNvSpPr txBox="1"/>
            <p:nvPr/>
          </p:nvSpPr>
          <p:spPr>
            <a:xfrm>
              <a:off x="5423632" y="2717483"/>
              <a:ext cx="1141233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Baseline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942B1D-792B-A004-3EE9-DCCF25DD70E6}"/>
                </a:ext>
              </a:extLst>
            </p:cNvPr>
            <p:cNvSpPr txBox="1"/>
            <p:nvPr/>
          </p:nvSpPr>
          <p:spPr>
            <a:xfrm>
              <a:off x="4561314" y="3460951"/>
              <a:ext cx="2907972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LSTM</a:t>
              </a:r>
            </a:p>
            <a:p>
              <a:pPr algn="ctr"/>
              <a:r>
                <a:rPr lang="en-US" dirty="0"/>
                <a:t>Long Short-Term Memory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039837-88DC-FA05-5AD4-D56F1F98885E}"/>
                </a:ext>
              </a:extLst>
            </p:cNvPr>
            <p:cNvSpPr txBox="1"/>
            <p:nvPr/>
          </p:nvSpPr>
          <p:spPr>
            <a:xfrm>
              <a:off x="4768617" y="4791646"/>
              <a:ext cx="2493366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GRU</a:t>
              </a:r>
            </a:p>
            <a:p>
              <a:pPr algn="ctr"/>
              <a:r>
                <a:rPr lang="en-US" dirty="0"/>
                <a:t>Gated Recurrent Unit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7724EB-4DBD-2D0F-C9C6-88A312EF6859}"/>
              </a:ext>
            </a:extLst>
          </p:cNvPr>
          <p:cNvGrpSpPr/>
          <p:nvPr/>
        </p:nvGrpSpPr>
        <p:grpSpPr>
          <a:xfrm>
            <a:off x="6073622" y="1690683"/>
            <a:ext cx="3148783" cy="4445417"/>
            <a:chOff x="8469055" y="1690687"/>
            <a:chExt cx="3148783" cy="444541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01AA1F-DABE-B59D-9A06-74CFAB932C0D}"/>
                </a:ext>
              </a:extLst>
            </p:cNvPr>
            <p:cNvSpPr/>
            <p:nvPr/>
          </p:nvSpPr>
          <p:spPr>
            <a:xfrm>
              <a:off x="8469055" y="1690687"/>
              <a:ext cx="3148783" cy="4445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b="1" dirty="0"/>
                <a:t>RMSE</a:t>
              </a:r>
            </a:p>
            <a:p>
              <a:pPr algn="ctr"/>
              <a:r>
                <a:rPr lang="en-US" dirty="0"/>
                <a:t>Root Mean Squared Error</a:t>
              </a:r>
            </a:p>
            <a:p>
              <a:pPr algn="ctr"/>
              <a:endParaRPr lang="en-US" dirty="0"/>
            </a:p>
            <a:p>
              <a:pPr algn="ctr"/>
              <a:r>
                <a:rPr lang="en-US" b="1" dirty="0"/>
                <a:t>DA</a:t>
              </a:r>
            </a:p>
            <a:p>
              <a:pPr algn="ctr"/>
              <a:r>
                <a:rPr lang="en-US" dirty="0"/>
                <a:t>Directional Accuracy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ED8B60-F372-7437-6829-AB158604319F}"/>
                </a:ext>
              </a:extLst>
            </p:cNvPr>
            <p:cNvSpPr txBox="1"/>
            <p:nvPr/>
          </p:nvSpPr>
          <p:spPr>
            <a:xfrm>
              <a:off x="9432517" y="1864894"/>
              <a:ext cx="1184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Evaluation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7E5022-2B96-8890-1970-9D46EAB3DB42}"/>
                </a:ext>
              </a:extLst>
            </p:cNvPr>
            <p:cNvSpPr txBox="1"/>
            <p:nvPr/>
          </p:nvSpPr>
          <p:spPr>
            <a:xfrm>
              <a:off x="8975457" y="2879478"/>
              <a:ext cx="2098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 and 20-step ahead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18B94C-9C3A-7383-683E-52B87122D4C2}"/>
              </a:ext>
            </a:extLst>
          </p:cNvPr>
          <p:cNvSpPr txBox="1"/>
          <p:nvPr/>
        </p:nvSpPr>
        <p:spPr>
          <a:xfrm>
            <a:off x="9564999" y="6308209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20A08F-38E1-B554-276E-753FA9E0687B}"/>
              </a:ext>
            </a:extLst>
          </p:cNvPr>
          <p:cNvSpPr/>
          <p:nvPr/>
        </p:nvSpPr>
        <p:spPr>
          <a:xfrm>
            <a:off x="9493407" y="1690682"/>
            <a:ext cx="2079067" cy="44454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Visual inspection</a:t>
            </a:r>
          </a:p>
        </p:txBody>
      </p:sp>
    </p:spTree>
    <p:extLst>
      <p:ext uri="{BB962C8B-B14F-4D97-AF65-F5344CB8AC3E}">
        <p14:creationId xmlns:p14="http://schemas.microsoft.com/office/powerpoint/2010/main" val="374446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AE4B-EB3D-71EB-57C5-088FC90C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43" y="-50378"/>
            <a:ext cx="10515600" cy="1325563"/>
          </a:xfrm>
        </p:spPr>
        <p:txBody>
          <a:bodyPr/>
          <a:lstStyle/>
          <a:p>
            <a:pPr algn="r"/>
            <a:r>
              <a:rPr lang="en-US" dirty="0"/>
              <a:t>Literature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DF8DC-783D-9F4A-0E66-FC16F7F1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7" y="1147319"/>
            <a:ext cx="10515600" cy="6463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700" dirty="0"/>
              <a:t>Recurrent Neural Networks (RNNs) model dependencies over time.</a:t>
            </a:r>
            <a:r>
              <a:rPr lang="en-US" baseline="30000" dirty="0"/>
              <a:t>1</a:t>
            </a:r>
            <a:endParaRPr lang="en-US" sz="3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5F0FF-CFB4-CA3D-4E67-32A1B2EA2BA4}"/>
              </a:ext>
            </a:extLst>
          </p:cNvPr>
          <p:cNvSpPr txBox="1"/>
          <p:nvPr/>
        </p:nvSpPr>
        <p:spPr>
          <a:xfrm>
            <a:off x="838198" y="5357723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</a:rPr>
              <a:t>2. </a:t>
            </a:r>
            <a:r>
              <a:rPr lang="en-US" sz="1800" dirty="0" err="1">
                <a:effectLst/>
                <a:latin typeface="+mj-lt"/>
              </a:rPr>
              <a:t>Siami-Namini</a:t>
            </a:r>
            <a:r>
              <a:rPr lang="en-US" sz="1800" dirty="0">
                <a:effectLst/>
                <a:latin typeface="+mj-lt"/>
              </a:rPr>
              <a:t>, S.; </a:t>
            </a:r>
            <a:r>
              <a:rPr lang="en-US" sz="1800" dirty="0" err="1">
                <a:effectLst/>
                <a:latin typeface="+mj-lt"/>
              </a:rPr>
              <a:t>Tavakoli</a:t>
            </a:r>
            <a:r>
              <a:rPr lang="en-US" sz="1800" dirty="0">
                <a:effectLst/>
                <a:latin typeface="+mj-lt"/>
              </a:rPr>
              <a:t>, N.; </a:t>
            </a:r>
            <a:r>
              <a:rPr lang="en-US" sz="1800" dirty="0" err="1">
                <a:effectLst/>
                <a:latin typeface="+mj-lt"/>
              </a:rPr>
              <a:t>Namin</a:t>
            </a:r>
            <a:r>
              <a:rPr lang="en-US" sz="1800" dirty="0">
                <a:effectLst/>
                <a:latin typeface="+mj-lt"/>
              </a:rPr>
              <a:t>, A.S. A comparison of ARIMA and LSTM in forecasting time series. 2018 (ICMLA). IEEE, 2018.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929396-17EE-738F-7B62-84F47FA451B8}"/>
              </a:ext>
            </a:extLst>
          </p:cNvPr>
          <p:cNvSpPr txBox="1"/>
          <p:nvPr/>
        </p:nvSpPr>
        <p:spPr>
          <a:xfrm>
            <a:off x="838197" y="4811251"/>
            <a:ext cx="10515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latin typeface="+mj-lt"/>
              </a:rPr>
              <a:t>1.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Rumelhart</a:t>
            </a:r>
            <a:r>
              <a:rPr lang="en-US" dirty="0">
                <a:latin typeface="+mj-lt"/>
              </a:rPr>
              <a:t>, D.E., Hinton, G.E., Williams, R.J.: Learning representations by back-propagating errors. Nature 323 (6088), 533–536 (1986) </a:t>
            </a:r>
            <a:r>
              <a:rPr lang="en-US" sz="1800" dirty="0">
                <a:effectLst/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944E8-EFBD-F80A-54EB-74EE780C879B}"/>
              </a:ext>
            </a:extLst>
          </p:cNvPr>
          <p:cNvSpPr txBox="1"/>
          <p:nvPr/>
        </p:nvSpPr>
        <p:spPr>
          <a:xfrm>
            <a:off x="838197" y="2312116"/>
            <a:ext cx="986314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00" dirty="0">
                <a:latin typeface="Bell MT" panose="02020503060305020303" pitchFamily="18" charset="77"/>
              </a:rPr>
              <a:t>LSTM outperforms Autoregressive Integrated Moving Average (ARIMA).</a:t>
            </a:r>
            <a:r>
              <a:rPr lang="en-US" sz="3600" baseline="30000" dirty="0">
                <a:latin typeface="Bell MT" panose="02020503060305020303" pitchFamily="18" charset="77"/>
              </a:rPr>
              <a:t>2</a:t>
            </a:r>
            <a:endParaRPr lang="en-US" sz="3600" dirty="0">
              <a:latin typeface="Bell MT" panose="02020503060305020303" pitchFamily="18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A62FFF-7BC3-EDEC-B8FD-A1FAC15F4DF0}"/>
              </a:ext>
            </a:extLst>
          </p:cNvPr>
          <p:cNvSpPr txBox="1"/>
          <p:nvPr/>
        </p:nvSpPr>
        <p:spPr>
          <a:xfrm>
            <a:off x="838197" y="3638403"/>
            <a:ext cx="9863140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700" dirty="0">
                <a:latin typeface="Bell MT" panose="02020503060305020303" pitchFamily="18" charset="77"/>
              </a:rPr>
              <a:t>From various deep learning models, LSTM &amp; GRU deliver low RMSE.</a:t>
            </a:r>
            <a:r>
              <a:rPr lang="en-US" sz="3700" baseline="30000" dirty="0">
                <a:latin typeface="Bell MT" panose="02020503060305020303" pitchFamily="18" charset="77"/>
              </a:rPr>
              <a:t>3</a:t>
            </a:r>
            <a:endParaRPr lang="en-US" sz="3700" dirty="0">
              <a:latin typeface="Bell MT" panose="02020503060305020303" pitchFamily="18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A3A9B-CAB4-158A-F23B-EAEAB1BA6751}"/>
              </a:ext>
            </a:extLst>
          </p:cNvPr>
          <p:cNvSpPr txBox="1"/>
          <p:nvPr/>
        </p:nvSpPr>
        <p:spPr>
          <a:xfrm>
            <a:off x="838198" y="5934670"/>
            <a:ext cx="103774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</a:rPr>
              <a:t>3. Balaji, A.J.; Ram, D.H.; Nair, B.B. Applicability of deep learning models for stock price forecasting an empirical study on BANKEX data. </a:t>
            </a:r>
            <a:r>
              <a:rPr lang="en-US" sz="1800" i="1" dirty="0">
                <a:effectLst/>
                <a:latin typeface="+mj-lt"/>
              </a:rPr>
              <a:t>Procedia computer science </a:t>
            </a:r>
            <a:r>
              <a:rPr lang="en-US" sz="1800" b="1" dirty="0">
                <a:effectLst/>
                <a:latin typeface="+mj-lt"/>
              </a:rPr>
              <a:t>2018</a:t>
            </a:r>
            <a:r>
              <a:rPr lang="en-US" b="1" dirty="0">
                <a:latin typeface="+mj-lt"/>
              </a:rPr>
              <a:t>.</a:t>
            </a:r>
            <a:endParaRPr lang="en-US" sz="1800" dirty="0">
              <a:effectLst/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440F1-4CAB-F212-66B9-D7FDCA57395D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8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9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70BB0D-836D-1344-A70D-31F563546B30}"/>
              </a:ext>
            </a:extLst>
          </p:cNvPr>
          <p:cNvSpPr txBox="1"/>
          <p:nvPr/>
        </p:nvSpPr>
        <p:spPr>
          <a:xfrm>
            <a:off x="887413" y="4379913"/>
            <a:ext cx="4903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URWPalladioL"/>
              </a:rPr>
              <a:t>LSTM </a:t>
            </a:r>
            <a:r>
              <a:rPr lang="en-US" dirty="0">
                <a:latin typeface="URWPalladioL"/>
              </a:rPr>
              <a:t>[</a:t>
            </a:r>
            <a:r>
              <a:rPr lang="en-US" dirty="0">
                <a:solidFill>
                  <a:srgbClr val="0772B5"/>
                </a:solidFill>
                <a:latin typeface="URWPalladioL"/>
              </a:rPr>
              <a:t>1</a:t>
            </a:r>
            <a:r>
              <a:rPr lang="en-US" dirty="0">
                <a:latin typeface="URWPalladioL"/>
              </a:rPr>
              <a:t>]. </a:t>
            </a:r>
            <a:r>
              <a:rPr lang="en-US" sz="1800" i="1" dirty="0">
                <a:effectLst/>
                <a:latin typeface="URWPalladioL"/>
              </a:rPr>
              <a:t>c </a:t>
            </a:r>
            <a:r>
              <a:rPr lang="en-US" sz="1800" dirty="0">
                <a:effectLst/>
                <a:latin typeface="URWPalladioL"/>
              </a:rPr>
              <a:t>represents the memory cell and </a:t>
            </a:r>
            <a:r>
              <a:rPr lang="en-US" sz="1800" i="1" dirty="0">
                <a:effectLst/>
                <a:latin typeface="URWPalladioL"/>
              </a:rPr>
              <a:t>c</a:t>
            </a:r>
            <a:r>
              <a:rPr lang="en-US" sz="1800" dirty="0">
                <a:effectLst/>
                <a:latin typeface="URWPalladioL"/>
              </a:rPr>
              <a:t> ̃ the new memory cell of the LSTM. </a:t>
            </a:r>
            <a:r>
              <a:rPr lang="en-US" dirty="0">
                <a:latin typeface="URWPalladioL"/>
              </a:rPr>
              <a:t>Based on [</a:t>
            </a:r>
            <a:r>
              <a:rPr lang="en-US" dirty="0">
                <a:solidFill>
                  <a:srgbClr val="0772B5"/>
                </a:solidFill>
                <a:latin typeface="URWPalladioL"/>
              </a:rPr>
              <a:t>3</a:t>
            </a:r>
            <a:r>
              <a:rPr lang="en-US" dirty="0">
                <a:latin typeface="URWPalladioL"/>
              </a:rPr>
              <a:t>].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AB443-974E-D5E8-C60A-B9F3308FB88A}"/>
              </a:ext>
            </a:extLst>
          </p:cNvPr>
          <p:cNvSpPr txBox="1"/>
          <p:nvPr/>
        </p:nvSpPr>
        <p:spPr>
          <a:xfrm>
            <a:off x="821530" y="5829819"/>
            <a:ext cx="8679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1800" dirty="0">
                <a:effectLst/>
                <a:latin typeface="+mj-lt"/>
              </a:rPr>
              <a:t> </a:t>
            </a:r>
            <a:r>
              <a:rPr lang="en-US" sz="1800" dirty="0" err="1">
                <a:effectLst/>
                <a:latin typeface="+mj-lt"/>
              </a:rPr>
              <a:t>Hochreiter</a:t>
            </a:r>
            <a:r>
              <a:rPr lang="en-US" sz="1800" dirty="0">
                <a:effectLst/>
                <a:latin typeface="+mj-lt"/>
              </a:rPr>
              <a:t>, S.; </a:t>
            </a:r>
            <a:r>
              <a:rPr lang="en-US" sz="1800" dirty="0" err="1">
                <a:effectLst/>
                <a:latin typeface="+mj-lt"/>
              </a:rPr>
              <a:t>Schmidhuber</a:t>
            </a:r>
            <a:r>
              <a:rPr lang="en-US" sz="1800" dirty="0">
                <a:effectLst/>
                <a:latin typeface="+mj-lt"/>
              </a:rPr>
              <a:t>, J. 1997</a:t>
            </a:r>
            <a:r>
              <a:rPr lang="en-US" sz="1800" b="1" dirty="0">
                <a:effectLst/>
                <a:latin typeface="+mj-lt"/>
              </a:rPr>
              <a:t> </a:t>
            </a:r>
            <a:endParaRPr lang="en-US" sz="1800" dirty="0">
              <a:effectLst/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8EA92-BFA1-C146-5CDF-2F6C15FDFA1D}"/>
              </a:ext>
            </a:extLst>
          </p:cNvPr>
          <p:cNvSpPr txBox="1"/>
          <p:nvPr/>
        </p:nvSpPr>
        <p:spPr>
          <a:xfrm>
            <a:off x="821530" y="6199151"/>
            <a:ext cx="1067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sz="1800" dirty="0">
                <a:effectLst/>
                <a:latin typeface="+mj-lt"/>
              </a:rPr>
              <a:t>Chung, J.; </a:t>
            </a:r>
            <a:r>
              <a:rPr lang="en-US" sz="1800" dirty="0" err="1">
                <a:effectLst/>
                <a:latin typeface="+mj-lt"/>
              </a:rPr>
              <a:t>Gulcehre</a:t>
            </a:r>
            <a:r>
              <a:rPr lang="en-US" sz="1800" dirty="0">
                <a:effectLst/>
                <a:latin typeface="+mj-lt"/>
              </a:rPr>
              <a:t>, C.; Cho, K.; </a:t>
            </a:r>
            <a:r>
              <a:rPr lang="en-US" sz="1800" dirty="0" err="1">
                <a:effectLst/>
                <a:latin typeface="+mj-lt"/>
              </a:rPr>
              <a:t>Bengio</a:t>
            </a:r>
            <a:r>
              <a:rPr lang="en-US" sz="1800" dirty="0">
                <a:effectLst/>
                <a:latin typeface="+mj-lt"/>
              </a:rPr>
              <a:t>, Y.  </a:t>
            </a:r>
            <a:r>
              <a:rPr lang="en-US" sz="1800" i="1" dirty="0">
                <a:effectLst/>
                <a:latin typeface="+mj-lt"/>
              </a:rPr>
              <a:t>2014</a:t>
            </a:r>
            <a:endParaRPr lang="en-US" sz="180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EF39D-4633-4D31-78C7-BB6A0EE133D8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68970A-927D-E798-BB09-391DAC02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128" y="289517"/>
            <a:ext cx="5146356" cy="3751762"/>
          </a:xfrm>
          <a:prstGeom prst="rect">
            <a:avLst/>
          </a:prstGeom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E1198AF6-5128-9850-37F1-AD2B41A0FF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40650" y="654180"/>
            <a:ext cx="4359143" cy="423916"/>
          </a:xfr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97CFB5C-F99A-CEBA-2C53-391A7898A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131" y="1078096"/>
            <a:ext cx="5246965" cy="1663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EA5950-B1BA-0971-A506-57D0EF807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7086" y="2875178"/>
            <a:ext cx="5023010" cy="9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2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12CE49-2F6B-4009-D16F-680BCC4A26D9}"/>
              </a:ext>
            </a:extLst>
          </p:cNvPr>
          <p:cNvSpPr txBox="1"/>
          <p:nvPr/>
        </p:nvSpPr>
        <p:spPr>
          <a:xfrm>
            <a:off x="821530" y="5834798"/>
            <a:ext cx="102528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+mj-lt"/>
              </a:rPr>
              <a:t>2. Cho, K.; Van </a:t>
            </a:r>
            <a:r>
              <a:rPr lang="en-US" sz="1800" dirty="0" err="1">
                <a:effectLst/>
                <a:latin typeface="+mj-lt"/>
              </a:rPr>
              <a:t>Merriënboer</a:t>
            </a:r>
            <a:r>
              <a:rPr lang="en-US" sz="1800" dirty="0">
                <a:effectLst/>
                <a:latin typeface="+mj-lt"/>
              </a:rPr>
              <a:t>, B.; </a:t>
            </a:r>
            <a:r>
              <a:rPr lang="en-US" sz="1800" dirty="0" err="1">
                <a:effectLst/>
                <a:latin typeface="+mj-lt"/>
              </a:rPr>
              <a:t>Bahdanau</a:t>
            </a:r>
            <a:r>
              <a:rPr lang="en-US" sz="1800" dirty="0">
                <a:effectLst/>
                <a:latin typeface="+mj-lt"/>
              </a:rPr>
              <a:t>, D.; </a:t>
            </a:r>
            <a:r>
              <a:rPr lang="en-US" sz="1800" dirty="0" err="1">
                <a:effectLst/>
                <a:latin typeface="+mj-lt"/>
              </a:rPr>
              <a:t>Bengio</a:t>
            </a:r>
            <a:r>
              <a:rPr lang="en-US" sz="1800" dirty="0">
                <a:effectLst/>
                <a:latin typeface="+mj-lt"/>
              </a:rPr>
              <a:t>, Y. 2014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E8EA92-BFA1-C146-5CDF-2F6C15FDFA1D}"/>
              </a:ext>
            </a:extLst>
          </p:cNvPr>
          <p:cNvSpPr txBox="1"/>
          <p:nvPr/>
        </p:nvSpPr>
        <p:spPr>
          <a:xfrm>
            <a:off x="821530" y="6199151"/>
            <a:ext cx="10679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</a:rPr>
              <a:t>3. </a:t>
            </a:r>
            <a:r>
              <a:rPr lang="en-US" sz="1800" dirty="0">
                <a:effectLst/>
                <a:latin typeface="+mj-lt"/>
              </a:rPr>
              <a:t>Chung, J.; </a:t>
            </a:r>
            <a:r>
              <a:rPr lang="en-US" sz="1800" dirty="0" err="1">
                <a:effectLst/>
                <a:latin typeface="+mj-lt"/>
              </a:rPr>
              <a:t>Gulcehre</a:t>
            </a:r>
            <a:r>
              <a:rPr lang="en-US" sz="1800" dirty="0">
                <a:effectLst/>
                <a:latin typeface="+mj-lt"/>
              </a:rPr>
              <a:t>, C.; Cho, K.; </a:t>
            </a:r>
            <a:r>
              <a:rPr lang="en-US" sz="1800" dirty="0" err="1">
                <a:effectLst/>
                <a:latin typeface="+mj-lt"/>
              </a:rPr>
              <a:t>Bengio</a:t>
            </a:r>
            <a:r>
              <a:rPr lang="en-US" sz="1800" dirty="0">
                <a:effectLst/>
                <a:latin typeface="+mj-lt"/>
              </a:rPr>
              <a:t>, Y.  </a:t>
            </a:r>
            <a:r>
              <a:rPr lang="en-US" sz="1800" i="1" dirty="0">
                <a:effectLst/>
                <a:latin typeface="+mj-lt"/>
              </a:rPr>
              <a:t>2014</a:t>
            </a:r>
            <a:endParaRPr lang="en-US" sz="1800" dirty="0">
              <a:effectLst/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EF39D-4633-4D31-78C7-BB6A0EE133D8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0C318C-D0D1-6438-ED88-705BE809A0A5}"/>
              </a:ext>
            </a:extLst>
          </p:cNvPr>
          <p:cNvGrpSpPr/>
          <p:nvPr/>
        </p:nvGrpSpPr>
        <p:grpSpPr>
          <a:xfrm>
            <a:off x="507735" y="349675"/>
            <a:ext cx="5146356" cy="4654273"/>
            <a:chOff x="6355082" y="371971"/>
            <a:chExt cx="5146356" cy="46542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BB9058-134A-CCB3-5689-D7645CC3017D}"/>
                </a:ext>
              </a:extLst>
            </p:cNvPr>
            <p:cNvSpPr txBox="1"/>
            <p:nvPr/>
          </p:nvSpPr>
          <p:spPr>
            <a:xfrm>
              <a:off x="6355082" y="4379913"/>
              <a:ext cx="514635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URWPalladioL"/>
                </a:rPr>
                <a:t>GRU [</a:t>
              </a:r>
              <a:r>
                <a:rPr lang="en-US" dirty="0">
                  <a:solidFill>
                    <a:srgbClr val="0772B5"/>
                  </a:solidFill>
                  <a:latin typeface="URWPalladioL"/>
                </a:rPr>
                <a:t>2</a:t>
              </a:r>
              <a:r>
                <a:rPr lang="en-US" dirty="0">
                  <a:latin typeface="URWPalladioL"/>
                </a:rPr>
                <a:t>].  </a:t>
              </a:r>
              <a:r>
                <a:rPr lang="en-US" sz="1800" i="1" dirty="0">
                  <a:effectLst/>
                  <a:latin typeface="URWPalladioL"/>
                </a:rPr>
                <a:t>h </a:t>
              </a:r>
              <a:r>
                <a:rPr lang="en-US" sz="1800" dirty="0">
                  <a:effectLst/>
                  <a:latin typeface="URWPalladioL"/>
                </a:rPr>
                <a:t>represents the activation and </a:t>
              </a:r>
              <a:r>
                <a:rPr lang="en-US" sz="1800" i="1" dirty="0">
                  <a:effectLst/>
                  <a:latin typeface="URWPalladioL"/>
                </a:rPr>
                <a:t>h</a:t>
              </a:r>
              <a:r>
                <a:rPr lang="en-US" sz="1800" dirty="0">
                  <a:effectLst/>
                  <a:latin typeface="URWPalladioL"/>
                </a:rPr>
                <a:t> ̃ the new activation of the GRU. Based on [</a:t>
              </a:r>
              <a:r>
                <a:rPr lang="en-US" dirty="0">
                  <a:solidFill>
                    <a:srgbClr val="0772B5"/>
                  </a:solidFill>
                  <a:latin typeface="URWPalladioL"/>
                </a:rPr>
                <a:t>3</a:t>
              </a:r>
              <a:r>
                <a:rPr lang="en-US" sz="1800" dirty="0">
                  <a:effectLst/>
                  <a:latin typeface="URWPalladioL"/>
                </a:rPr>
                <a:t>]. </a:t>
              </a:r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A74825-6167-041E-0709-FB8BCB342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47948" y="371971"/>
              <a:ext cx="4377099" cy="3468509"/>
            </a:xfrm>
            <a:prstGeom prst="rect">
              <a:avLst/>
            </a:prstGeom>
          </p:spPr>
        </p:pic>
      </p:grp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59FB34FC-036F-E4C8-03A5-5BF623511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4263" y="929050"/>
            <a:ext cx="5570002" cy="584802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65D15F-9744-D3DE-54EA-A137037B7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0873" y="1790142"/>
            <a:ext cx="5723392" cy="13038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ADC1B5-B009-856B-15B6-5EC814A16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091" y="3280694"/>
            <a:ext cx="6030174" cy="66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4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FD885-581A-07F1-CA6F-EEA43944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59677-59A7-979D-40F0-7D4F72C2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1" y="3429000"/>
            <a:ext cx="812800" cy="7874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83A66FA-082E-7DD6-3DA5-E4EF9A45FE4F}"/>
              </a:ext>
            </a:extLst>
          </p:cNvPr>
          <p:cNvGrpSpPr/>
          <p:nvPr/>
        </p:nvGrpSpPr>
        <p:grpSpPr>
          <a:xfrm>
            <a:off x="1246651" y="1746614"/>
            <a:ext cx="2682506" cy="4445417"/>
            <a:chOff x="4172299" y="1721349"/>
            <a:chExt cx="3710771" cy="444541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F31566-1900-0F34-BF53-078E44084ABE}"/>
                </a:ext>
              </a:extLst>
            </p:cNvPr>
            <p:cNvSpPr/>
            <p:nvPr/>
          </p:nvSpPr>
          <p:spPr>
            <a:xfrm>
              <a:off x="4172299" y="1721349"/>
              <a:ext cx="3710771" cy="444541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77F16D-159D-8D87-12C3-2410BC3C807A}"/>
                </a:ext>
              </a:extLst>
            </p:cNvPr>
            <p:cNvSpPr txBox="1"/>
            <p:nvPr/>
          </p:nvSpPr>
          <p:spPr>
            <a:xfrm>
              <a:off x="4823489" y="1978144"/>
              <a:ext cx="241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Data Preparation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EE086FD-476D-7AA0-918A-F2A4E3F67AC6}"/>
                </a:ext>
              </a:extLst>
            </p:cNvPr>
            <p:cNvSpPr txBox="1"/>
            <p:nvPr/>
          </p:nvSpPr>
          <p:spPr>
            <a:xfrm>
              <a:off x="5113198" y="2809141"/>
              <a:ext cx="199824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Normalization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0AE1C7-503A-A17D-C8E0-7A06E7FF8F76}"/>
                </a:ext>
              </a:extLst>
            </p:cNvPr>
            <p:cNvSpPr txBox="1"/>
            <p:nvPr/>
          </p:nvSpPr>
          <p:spPr>
            <a:xfrm>
              <a:off x="4487267" y="3765792"/>
              <a:ext cx="301398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Define Train and Test </a:t>
              </a:r>
            </a:p>
            <a:p>
              <a:pPr algn="ctr"/>
              <a:r>
                <a:rPr lang="en-US" dirty="0"/>
                <a:t>set partition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B89A99E-2014-C657-95B4-6EC6A8476545}"/>
                </a:ext>
              </a:extLst>
            </p:cNvPr>
            <p:cNvSpPr txBox="1"/>
            <p:nvPr/>
          </p:nvSpPr>
          <p:spPr>
            <a:xfrm>
              <a:off x="4437005" y="4943516"/>
              <a:ext cx="316920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Select one time series </a:t>
              </a:r>
            </a:p>
            <a:p>
              <a:pPr algn="ctr"/>
              <a:r>
                <a:rPr lang="en-US" dirty="0"/>
                <a:t>to train the network</a:t>
              </a: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122BF16-45AD-2EC6-678F-0976F65F6A45}"/>
              </a:ext>
            </a:extLst>
          </p:cNvPr>
          <p:cNvCxnSpPr>
            <a:stCxn id="4" idx="3"/>
          </p:cNvCxnSpPr>
          <p:nvPr/>
        </p:nvCxnSpPr>
        <p:spPr>
          <a:xfrm>
            <a:off x="1069961" y="3822700"/>
            <a:ext cx="1766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950791-8F25-791E-FDBD-C308C83D137E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2563734" y="3259664"/>
            <a:ext cx="7" cy="531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C09ADA3-3D13-2AD8-A802-AEB91718AC56}"/>
              </a:ext>
            </a:extLst>
          </p:cNvPr>
          <p:cNvCxnSpPr>
            <a:stCxn id="22" idx="2"/>
            <a:endCxn id="23" idx="0"/>
          </p:cNvCxnSpPr>
          <p:nvPr/>
        </p:nvCxnSpPr>
        <p:spPr>
          <a:xfrm>
            <a:off x="2563741" y="4437388"/>
            <a:ext cx="19771" cy="5313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4667A9-FF14-EAA1-69E4-C617EBFDD6B5}"/>
              </a:ext>
            </a:extLst>
          </p:cNvPr>
          <p:cNvGrpSpPr/>
          <p:nvPr/>
        </p:nvGrpSpPr>
        <p:grpSpPr>
          <a:xfrm>
            <a:off x="3922708" y="1746614"/>
            <a:ext cx="3075265" cy="4445419"/>
            <a:chOff x="3922708" y="1746614"/>
            <a:chExt cx="3075265" cy="444541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03B20F-5472-D6AA-00AB-9C8CD8BAAF5A}"/>
                </a:ext>
              </a:extLst>
            </p:cNvPr>
            <p:cNvGrpSpPr/>
            <p:nvPr/>
          </p:nvGrpSpPr>
          <p:grpSpPr>
            <a:xfrm>
              <a:off x="4115904" y="1746614"/>
              <a:ext cx="2882069" cy="4445419"/>
              <a:chOff x="4110983" y="1717050"/>
              <a:chExt cx="3986839" cy="444541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47C18F1-4D50-09F0-9925-CBB1A6C6E59E}"/>
                  </a:ext>
                </a:extLst>
              </p:cNvPr>
              <p:cNvSpPr/>
              <p:nvPr/>
            </p:nvSpPr>
            <p:spPr>
              <a:xfrm>
                <a:off x="4110983" y="1717050"/>
                <a:ext cx="3986839" cy="444541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437685-D00E-AC19-8A39-6EF73830AAC0}"/>
                  </a:ext>
                </a:extLst>
              </p:cNvPr>
              <p:cNvSpPr txBox="1"/>
              <p:nvPr/>
            </p:nvSpPr>
            <p:spPr>
              <a:xfrm>
                <a:off x="4847475" y="1894951"/>
                <a:ext cx="19226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Model training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58087E-AA87-CE6D-2C32-28DB553B4360}"/>
                  </a:ext>
                </a:extLst>
              </p:cNvPr>
              <p:cNvSpPr txBox="1"/>
              <p:nvPr/>
            </p:nvSpPr>
            <p:spPr>
              <a:xfrm>
                <a:off x="4279166" y="2817568"/>
                <a:ext cx="3676223" cy="2308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- A layer with 128 units</a:t>
                </a:r>
                <a:br>
                  <a:rPr lang="en-US" sz="1600" dirty="0"/>
                </a:br>
                <a:r>
                  <a:rPr lang="en-US" sz="1600" dirty="0"/>
                  <a:t>- A dense layer with</a:t>
                </a:r>
              </a:p>
              <a:p>
                <a:r>
                  <a:rPr lang="en-US" sz="1600" dirty="0"/>
                  <a:t>f-steps ahead</a:t>
                </a:r>
              </a:p>
              <a:p>
                <a:r>
                  <a:rPr lang="en-US" sz="1600" dirty="0"/>
                  <a:t>- Recurrent sigmoid and </a:t>
                </a:r>
                <a:r>
                  <a:rPr lang="en-US" sz="1600" i="1" dirty="0"/>
                  <a:t>tanh </a:t>
                </a:r>
                <a:r>
                  <a:rPr lang="en-US" sz="1600" dirty="0"/>
                  <a:t>activations</a:t>
                </a:r>
              </a:p>
              <a:p>
                <a:r>
                  <a:rPr lang="en-US" sz="1600" dirty="0"/>
                  <a:t>- 200 epochs</a:t>
                </a:r>
              </a:p>
              <a:p>
                <a:r>
                  <a:rPr lang="en-US" sz="1600" dirty="0"/>
                  <a:t>- Adam optimizer </a:t>
                </a:r>
              </a:p>
              <a:p>
                <a:r>
                  <a:rPr lang="en-US" sz="1600" dirty="0"/>
                  <a:t>- Loss function Mean </a:t>
                </a:r>
              </a:p>
              <a:p>
                <a:r>
                  <a:rPr lang="en-US" sz="1600" dirty="0"/>
                  <a:t>Squared Error (MSE)  </a:t>
                </a:r>
              </a:p>
            </p:txBody>
          </p:sp>
        </p:grp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26A7C6E-0972-F64E-CA2A-1CF31FC31501}"/>
                </a:ext>
              </a:extLst>
            </p:cNvPr>
            <p:cNvCxnSpPr/>
            <p:nvPr/>
          </p:nvCxnSpPr>
          <p:spPr>
            <a:xfrm>
              <a:off x="3922708" y="3975100"/>
              <a:ext cx="1766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C52B0B0-D345-32FA-4E78-5EB693730352}"/>
              </a:ext>
            </a:extLst>
          </p:cNvPr>
          <p:cNvGrpSpPr/>
          <p:nvPr/>
        </p:nvGrpSpPr>
        <p:grpSpPr>
          <a:xfrm>
            <a:off x="6997973" y="1746614"/>
            <a:ext cx="3135968" cy="4445417"/>
            <a:chOff x="6997973" y="1746614"/>
            <a:chExt cx="3135968" cy="44454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7724EB-4DBD-2D0F-C9C6-88A312EF6859}"/>
                </a:ext>
              </a:extLst>
            </p:cNvPr>
            <p:cNvGrpSpPr/>
            <p:nvPr/>
          </p:nvGrpSpPr>
          <p:grpSpPr>
            <a:xfrm>
              <a:off x="7174094" y="1746614"/>
              <a:ext cx="2959847" cy="4445417"/>
              <a:chOff x="8657991" y="1690687"/>
              <a:chExt cx="2959847" cy="444541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E01AA1F-DABE-B59D-9A06-74CFAB932C0D}"/>
                  </a:ext>
                </a:extLst>
              </p:cNvPr>
              <p:cNvSpPr/>
              <p:nvPr/>
            </p:nvSpPr>
            <p:spPr>
              <a:xfrm>
                <a:off x="8657991" y="1690687"/>
                <a:ext cx="2959847" cy="444541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Root Mean Squared Error</a:t>
                </a:r>
              </a:p>
              <a:p>
                <a:pPr algn="ctr"/>
                <a:r>
                  <a:rPr lang="en-US" b="1" dirty="0"/>
                  <a:t>RMSE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Directional Accuracy</a:t>
                </a:r>
              </a:p>
              <a:p>
                <a:pPr algn="ctr"/>
                <a:r>
                  <a:rPr lang="en-US" b="1" dirty="0"/>
                  <a:t>DA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ED8B60-F372-7437-6829-AB158604319F}"/>
                  </a:ext>
                </a:extLst>
              </p:cNvPr>
              <p:cNvSpPr txBox="1"/>
              <p:nvPr/>
            </p:nvSpPr>
            <p:spPr>
              <a:xfrm>
                <a:off x="9274774" y="1859823"/>
                <a:ext cx="15373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/>
                  <a:t>Evaluation on </a:t>
                </a:r>
              </a:p>
              <a:p>
                <a:pPr algn="ctr"/>
                <a:r>
                  <a:rPr lang="en-US" b="1" dirty="0"/>
                  <a:t>the test set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7E5022-2B96-8890-1970-9D46EAB3DB42}"/>
                  </a:ext>
                </a:extLst>
              </p:cNvPr>
              <p:cNvSpPr txBox="1"/>
              <p:nvPr/>
            </p:nvSpPr>
            <p:spPr>
              <a:xfrm>
                <a:off x="9417813" y="3030078"/>
                <a:ext cx="1440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f-steps ahead</a:t>
                </a:r>
              </a:p>
            </p:txBody>
          </p: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373425F-2C23-C8C1-1F98-00566CB4CA4C}"/>
                </a:ext>
              </a:extLst>
            </p:cNvPr>
            <p:cNvCxnSpPr/>
            <p:nvPr/>
          </p:nvCxnSpPr>
          <p:spPr>
            <a:xfrm>
              <a:off x="6997973" y="3975100"/>
              <a:ext cx="1766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95A080-CD3A-F571-8391-9459B133C933}"/>
              </a:ext>
            </a:extLst>
          </p:cNvPr>
          <p:cNvGrpSpPr/>
          <p:nvPr/>
        </p:nvGrpSpPr>
        <p:grpSpPr>
          <a:xfrm>
            <a:off x="10166344" y="2465076"/>
            <a:ext cx="1959292" cy="2663211"/>
            <a:chOff x="10166344" y="2465076"/>
            <a:chExt cx="1959292" cy="266321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2BBC799-A338-C0C0-B672-EB97CF49EDC6}"/>
                </a:ext>
              </a:extLst>
            </p:cNvPr>
            <p:cNvCxnSpPr/>
            <p:nvPr/>
          </p:nvCxnSpPr>
          <p:spPr>
            <a:xfrm>
              <a:off x="10166344" y="2660640"/>
              <a:ext cx="17668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2D70EEE-F085-4F15-6F87-6B67025A25D9}"/>
                </a:ext>
              </a:extLst>
            </p:cNvPr>
            <p:cNvGrpSpPr/>
            <p:nvPr/>
          </p:nvGrpSpPr>
          <p:grpSpPr>
            <a:xfrm>
              <a:off x="10355600" y="2465076"/>
              <a:ext cx="1770036" cy="2663211"/>
              <a:chOff x="10355600" y="2465076"/>
              <a:chExt cx="1770036" cy="266321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3665F86-7AC4-58FD-732F-50D646CD9AD4}"/>
                  </a:ext>
                </a:extLst>
              </p:cNvPr>
              <p:cNvSpPr txBox="1"/>
              <p:nvPr/>
            </p:nvSpPr>
            <p:spPr>
              <a:xfrm>
                <a:off x="10355600" y="2465076"/>
                <a:ext cx="1745991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Unnormalization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CD6C7A1A-5DDF-4106-F540-37B17234772B}"/>
                  </a:ext>
                </a:extLst>
              </p:cNvPr>
              <p:cNvGrpSpPr/>
              <p:nvPr/>
            </p:nvGrpSpPr>
            <p:grpSpPr>
              <a:xfrm>
                <a:off x="10355600" y="2897607"/>
                <a:ext cx="1770036" cy="2230680"/>
                <a:chOff x="10355600" y="2897607"/>
                <a:chExt cx="1770036" cy="2230680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B54BEC3A-6457-480F-F943-F0DAA8C18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834218" y="3397357"/>
                  <a:ext cx="812800" cy="787400"/>
                </a:xfrm>
                <a:prstGeom prst="rect">
                  <a:avLst/>
                </a:prstGeom>
              </p:spPr>
            </p:pic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EFAFC5D0-4ED1-20C2-0683-8DC3B3A66E7A}"/>
                    </a:ext>
                  </a:extLst>
                </p:cNvPr>
                <p:cNvSpPr txBox="1"/>
                <p:nvPr/>
              </p:nvSpPr>
              <p:spPr>
                <a:xfrm>
                  <a:off x="10355600" y="4758955"/>
                  <a:ext cx="1770036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Visual inspection</a:t>
                  </a:r>
                </a:p>
              </p:txBody>
            </p: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030D7F1E-971F-7981-E1BA-3D18E60211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09907" y="2897607"/>
                  <a:ext cx="0" cy="5313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76594464-F81E-FF6B-FBA4-BAFEC0EDC5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240618" y="4216400"/>
                  <a:ext cx="0" cy="531393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43CC357-5F28-D56D-B87E-D6B44D2ADAC3}"/>
              </a:ext>
            </a:extLst>
          </p:cNvPr>
          <p:cNvSpPr txBox="1"/>
          <p:nvPr/>
        </p:nvSpPr>
        <p:spPr>
          <a:xfrm>
            <a:off x="10355600" y="6487674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D8A241-0BDA-4F78-9407-D3C339AFFE88}"/>
              </a:ext>
            </a:extLst>
          </p:cNvPr>
          <p:cNvGrpSpPr/>
          <p:nvPr/>
        </p:nvGrpSpPr>
        <p:grpSpPr>
          <a:xfrm>
            <a:off x="4317984" y="3221988"/>
            <a:ext cx="3387867" cy="849885"/>
            <a:chOff x="1861552" y="1918705"/>
            <a:chExt cx="3387867" cy="8498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05DB7A-0728-1A3D-20E7-31A147EE3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1552" y="1972304"/>
              <a:ext cx="889000" cy="6985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61D8A8C-209D-B528-87FD-EB4DA7893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28131" y="2017795"/>
              <a:ext cx="812800" cy="6223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B23B0C-47D8-EF97-8DD0-E3D7ADFDD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5019" y="2019290"/>
              <a:ext cx="914400" cy="7493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2F906F-E838-D138-A9CD-AF6CD5BAC1D4}"/>
                </a:ext>
              </a:extLst>
            </p:cNvPr>
            <p:cNvSpPr txBox="1"/>
            <p:nvPr/>
          </p:nvSpPr>
          <p:spPr>
            <a:xfrm>
              <a:off x="3718510" y="1918705"/>
              <a:ext cx="5389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…</a:t>
              </a:r>
            </a:p>
          </p:txBody>
        </p:sp>
      </p:grpSp>
      <p:sp>
        <p:nvSpPr>
          <p:cNvPr id="9" name="Title 7">
            <a:extLst>
              <a:ext uri="{FF2B5EF4-FFF2-40B4-BE49-F238E27FC236}">
                <a16:creationId xmlns:a16="http://schemas.microsoft.com/office/drawing/2014/main" id="{17874181-D712-A424-926D-65752322AB9E}"/>
              </a:ext>
            </a:extLst>
          </p:cNvPr>
          <p:cNvSpPr txBox="1">
            <a:spLocks/>
          </p:cNvSpPr>
          <p:nvPr/>
        </p:nvSpPr>
        <p:spPr>
          <a:xfrm>
            <a:off x="838200" y="1715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Footlight MT Light" panose="0204060206030A020304" pitchFamily="18" charset="77"/>
              </a:rPr>
              <a:t>A selected time series: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027F9-E408-58F0-96BC-C4C297DFA619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0DACE9-BD0B-D13C-72B7-7C62A9ACD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628" y="2109891"/>
            <a:ext cx="4871599" cy="1912617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4C3705-08EC-4FBE-75E4-D267C8C0E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3" y="2056001"/>
            <a:ext cx="5722937" cy="202039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41F27F5-463F-6566-DA9D-6B522F30B786}"/>
              </a:ext>
            </a:extLst>
          </p:cNvPr>
          <p:cNvGrpSpPr/>
          <p:nvPr/>
        </p:nvGrpSpPr>
        <p:grpSpPr>
          <a:xfrm>
            <a:off x="1912884" y="1152407"/>
            <a:ext cx="3920358" cy="739459"/>
            <a:chOff x="1912884" y="1152407"/>
            <a:chExt cx="3920358" cy="739459"/>
          </a:xfrm>
        </p:grpSpPr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6AF69BC3-7C5F-9524-C557-B750D36829B4}"/>
                </a:ext>
              </a:extLst>
            </p:cNvPr>
            <p:cNvSpPr/>
            <p:nvPr/>
          </p:nvSpPr>
          <p:spPr>
            <a:xfrm rot="5400000">
              <a:off x="3706791" y="-234584"/>
              <a:ext cx="332543" cy="3920358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6430D94-F6E5-593D-BF61-A37ADAD5B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31443" y="1152407"/>
              <a:ext cx="2451100" cy="44450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2CA508-82F2-BFD7-0A30-2FB8BEA4D4EF}"/>
              </a:ext>
            </a:extLst>
          </p:cNvPr>
          <p:cNvGrpSpPr/>
          <p:nvPr/>
        </p:nvGrpSpPr>
        <p:grpSpPr>
          <a:xfrm>
            <a:off x="7472854" y="1165623"/>
            <a:ext cx="3365939" cy="726244"/>
            <a:chOff x="7472854" y="1165623"/>
            <a:chExt cx="3365939" cy="726244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F9568122-08B2-C03E-4D18-3D0A6D90EB21}"/>
                </a:ext>
              </a:extLst>
            </p:cNvPr>
            <p:cNvSpPr/>
            <p:nvPr/>
          </p:nvSpPr>
          <p:spPr>
            <a:xfrm rot="5400000">
              <a:off x="8989552" y="42626"/>
              <a:ext cx="332543" cy="3365939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BF24A54-322F-98D1-002D-2050E7EAB8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60473" y="1165623"/>
              <a:ext cx="1790700" cy="3937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F4C4C8E-E783-CDEC-DF7A-CE924CEBD4C8}"/>
              </a:ext>
            </a:extLst>
          </p:cNvPr>
          <p:cNvGrpSpPr/>
          <p:nvPr/>
        </p:nvGrpSpPr>
        <p:grpSpPr>
          <a:xfrm>
            <a:off x="4770239" y="4650828"/>
            <a:ext cx="3005951" cy="1485652"/>
            <a:chOff x="4770239" y="4650828"/>
            <a:chExt cx="3005951" cy="1485652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AD08E7F-D43E-5184-9C74-A5088E45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56742" y="4650828"/>
              <a:ext cx="2171700" cy="457200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9AC8AFA-0957-02A7-A0D7-E8195A84A9B5}"/>
                </a:ext>
              </a:extLst>
            </p:cNvPr>
            <p:cNvSpPr txBox="1"/>
            <p:nvPr/>
          </p:nvSpPr>
          <p:spPr>
            <a:xfrm>
              <a:off x="4770239" y="5274706"/>
              <a:ext cx="3005951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dirty="0">
                  <a:latin typeface="Bell MT" panose="02020503060305020303" pitchFamily="18" charset="77"/>
                </a:rPr>
                <a:t>N training samples</a:t>
              </a:r>
            </a:p>
            <a:p>
              <a:r>
                <a:rPr lang="en-US" sz="2500" dirty="0">
                  <a:latin typeface="Bell MT" panose="02020503060305020303" pitchFamily="18" charset="77"/>
                </a:rPr>
                <a:t>Q time series samples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51EF204D-D0CC-14C9-4EB9-A1E31D012CC2}"/>
              </a:ext>
            </a:extLst>
          </p:cNvPr>
          <p:cNvSpPr txBox="1"/>
          <p:nvPr/>
        </p:nvSpPr>
        <p:spPr>
          <a:xfrm>
            <a:off x="9217572" y="6311900"/>
            <a:ext cx="200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Bell MT" panose="02020503060305020303" pitchFamily="18" charset="77"/>
              </a:rPr>
              <a:t>G. Velarde et al.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EE3EBB-0CAC-C97F-FCB3-33CCEF1FB875}"/>
              </a:ext>
            </a:extLst>
          </p:cNvPr>
          <p:cNvGrpSpPr/>
          <p:nvPr/>
        </p:nvGrpSpPr>
        <p:grpSpPr>
          <a:xfrm>
            <a:off x="373063" y="2196662"/>
            <a:ext cx="10736371" cy="1082566"/>
            <a:chOff x="373063" y="2196662"/>
            <a:chExt cx="10736371" cy="10825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7B96468-2331-6299-C6C4-B66ABE89AA7E}"/>
                </a:ext>
              </a:extLst>
            </p:cNvPr>
            <p:cNvGrpSpPr/>
            <p:nvPr/>
          </p:nvGrpSpPr>
          <p:grpSpPr>
            <a:xfrm>
              <a:off x="373063" y="2196662"/>
              <a:ext cx="10736371" cy="1082566"/>
              <a:chOff x="373063" y="2196662"/>
              <a:chExt cx="10736371" cy="1082566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AA2CD3-57D2-BBEE-23DC-C2EBA8958AD7}"/>
                  </a:ext>
                </a:extLst>
              </p:cNvPr>
              <p:cNvSpPr/>
              <p:nvPr/>
            </p:nvSpPr>
            <p:spPr>
              <a:xfrm>
                <a:off x="1334814" y="2196662"/>
                <a:ext cx="4614041" cy="1082566"/>
              </a:xfrm>
              <a:prstGeom prst="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6B9E4A85-4858-06E5-5140-FAFDAC7AB779}"/>
                  </a:ext>
                </a:extLst>
              </p:cNvPr>
              <p:cNvSpPr/>
              <p:nvPr/>
            </p:nvSpPr>
            <p:spPr>
              <a:xfrm>
                <a:off x="7204842" y="2196662"/>
                <a:ext cx="3904592" cy="1082566"/>
              </a:xfrm>
              <a:prstGeom prst="rect">
                <a:avLst/>
              </a:prstGeom>
              <a:solidFill>
                <a:schemeClr val="accent1">
                  <a:alpha val="2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9CDC69A-857F-7BC4-D3D1-56601939988E}"/>
                  </a:ext>
                </a:extLst>
              </p:cNvPr>
              <p:cNvSpPr txBox="1"/>
              <p:nvPr/>
            </p:nvSpPr>
            <p:spPr>
              <a:xfrm>
                <a:off x="373063" y="2448910"/>
                <a:ext cx="729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Bell MT" panose="02020503060305020303" pitchFamily="18" charset="77"/>
                  </a:rPr>
                  <a:t>Train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D4B042-27CE-3719-A8B4-0FDCDF9B6A49}"/>
                </a:ext>
              </a:extLst>
            </p:cNvPr>
            <p:cNvSpPr txBox="1"/>
            <p:nvPr/>
          </p:nvSpPr>
          <p:spPr>
            <a:xfrm>
              <a:off x="6244160" y="2368613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1">
                      <a:lumMod val="75000"/>
                    </a:schemeClr>
                  </a:solidFill>
                  <a:latin typeface="Bell MT" panose="02020503060305020303" pitchFamily="18" charset="77"/>
                </a:rPr>
                <a:t>Targets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5859516-6DA9-770E-3A42-628961B245A9}"/>
              </a:ext>
            </a:extLst>
          </p:cNvPr>
          <p:cNvGrpSpPr/>
          <p:nvPr/>
        </p:nvGrpSpPr>
        <p:grpSpPr>
          <a:xfrm>
            <a:off x="396711" y="3578773"/>
            <a:ext cx="10712723" cy="515693"/>
            <a:chOff x="396711" y="3578773"/>
            <a:chExt cx="10712723" cy="5156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77F7E8-1BBA-27D1-694D-11B5E5DDF4AC}"/>
                </a:ext>
              </a:extLst>
            </p:cNvPr>
            <p:cNvGrpSpPr/>
            <p:nvPr/>
          </p:nvGrpSpPr>
          <p:grpSpPr>
            <a:xfrm>
              <a:off x="396711" y="3578773"/>
              <a:ext cx="10712723" cy="515693"/>
              <a:chOff x="396711" y="3578773"/>
              <a:chExt cx="10712723" cy="51569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A237022-F09F-D393-95DD-FEF600C73860}"/>
                  </a:ext>
                </a:extLst>
              </p:cNvPr>
              <p:cNvSpPr/>
              <p:nvPr/>
            </p:nvSpPr>
            <p:spPr>
              <a:xfrm>
                <a:off x="1334814" y="3578773"/>
                <a:ext cx="4614041" cy="44373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2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CCCE947-6141-DA25-DAAD-38BE32988E04}"/>
                  </a:ext>
                </a:extLst>
              </p:cNvPr>
              <p:cNvSpPr/>
              <p:nvPr/>
            </p:nvSpPr>
            <p:spPr>
              <a:xfrm>
                <a:off x="7204842" y="3578773"/>
                <a:ext cx="3904592" cy="515693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  <a:alpha val="21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8FFCA24-F7BA-FAEC-D94B-61D4A501ECD9}"/>
                  </a:ext>
                </a:extLst>
              </p:cNvPr>
              <p:cNvSpPr txBox="1"/>
              <p:nvPr/>
            </p:nvSpPr>
            <p:spPr>
              <a:xfrm>
                <a:off x="396711" y="3578773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  <a:latin typeface="Bell MT" panose="02020503060305020303" pitchFamily="18" charset="77"/>
                  </a:rPr>
                  <a:t>Test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2A10B24-6D53-C37D-6E5A-51209D871729}"/>
                </a:ext>
              </a:extLst>
            </p:cNvPr>
            <p:cNvSpPr txBox="1"/>
            <p:nvPr/>
          </p:nvSpPr>
          <p:spPr>
            <a:xfrm>
              <a:off x="6276030" y="3615975"/>
              <a:ext cx="938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>
                      <a:lumMod val="50000"/>
                    </a:schemeClr>
                  </a:solidFill>
                  <a:latin typeface="Bell MT" panose="02020503060305020303" pitchFamily="18" charset="77"/>
                </a:rPr>
                <a:t>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12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800</Words>
  <Application>Microsoft Macintosh PowerPoint</Application>
  <PresentationFormat>Widescreen</PresentationFormat>
  <Paragraphs>129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Bell MT</vt:lpstr>
      <vt:lpstr>Calibri</vt:lpstr>
      <vt:lpstr>Calibri Light</vt:lpstr>
      <vt:lpstr>Footlight MT Light</vt:lpstr>
      <vt:lpstr>URWPalladioL</vt:lpstr>
      <vt:lpstr>Office Theme</vt:lpstr>
      <vt:lpstr>An Open-Source and Reproducible Implementation of LSTM and GRU Networks for Time Series Forecasting </vt:lpstr>
      <vt:lpstr>Why open-source?</vt:lpstr>
      <vt:lpstr>Summary</vt:lpstr>
      <vt:lpstr>Literature review</vt:lpstr>
      <vt:lpstr>PowerPoint Presentation</vt:lpstr>
      <vt:lpstr>PowerPoint Presentation</vt:lpstr>
      <vt:lpstr>Method</vt:lpstr>
      <vt:lpstr>PowerPoint Presentation</vt:lpstr>
      <vt:lpstr>PowerPoint Presentation</vt:lpstr>
      <vt:lpstr>BANKEX Dataset</vt:lpstr>
      <vt:lpstr>BANKEX Dataset Normalized</vt:lpstr>
      <vt:lpstr>Activities Dataset</vt:lpstr>
      <vt:lpstr>Evaluation</vt:lpstr>
      <vt:lpstr>Evaluation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RNN_multi.ipynb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Gissel Velarde</dc:creator>
  <cp:lastModifiedBy>Gissel Velarde</cp:lastModifiedBy>
  <cp:revision>33</cp:revision>
  <dcterms:created xsi:type="dcterms:W3CDTF">2022-06-07T12:52:06Z</dcterms:created>
  <dcterms:modified xsi:type="dcterms:W3CDTF">2022-06-24T06:49:56Z</dcterms:modified>
</cp:coreProperties>
</file>